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theme/theme3.xml" ContentType="application/vnd.openxmlformats-officedocument.theme+xml"/>
  <Override PartName="/ppt/slideLayouts/slideLayout12.xml" ContentType="application/vnd.openxmlformats-officedocument.presentationml.slideLayout+xml"/>
  <Override PartName="/ppt/theme/theme4.xml" ContentType="application/vnd.openxmlformats-officedocument.theme+xml"/>
  <Override PartName="/ppt/slideLayouts/slideLayout13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701" r:id="rId2"/>
    <p:sldMasterId id="2147483700" r:id="rId3"/>
    <p:sldMasterId id="2147483683" r:id="rId4"/>
    <p:sldMasterId id="2147483715" r:id="rId5"/>
  </p:sldMasterIdLst>
  <p:notesMasterIdLst>
    <p:notesMasterId r:id="rId14"/>
  </p:notesMasterIdLst>
  <p:sldIdLst>
    <p:sldId id="281" r:id="rId6"/>
    <p:sldId id="299" r:id="rId7"/>
    <p:sldId id="303" r:id="rId8"/>
    <p:sldId id="304" r:id="rId9"/>
    <p:sldId id="300" r:id="rId10"/>
    <p:sldId id="301" r:id="rId11"/>
    <p:sldId id="302" r:id="rId12"/>
    <p:sldId id="268" r:id="rId13"/>
  </p:sldIdLst>
  <p:sldSz cx="9144000" cy="5143500" type="screen16x9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页_图片版" id="{E8D0D622-F6C6-F44A-B365-B4A5FF6195C2}">
          <p14:sldIdLst>
            <p14:sldId id="281"/>
          </p14:sldIdLst>
        </p14:section>
        <p14:section name="大纲" id="{4ABE6FF9-CBE1-4B8A-8F78-097D15C08766}">
          <p14:sldIdLst>
            <p14:sldId id="299"/>
          </p14:sldIdLst>
        </p14:section>
        <p14:section name="章节页" id="{FD05EE94-C931-8C4B-83A2-004B32AA1207}">
          <p14:sldIdLst>
            <p14:sldId id="303"/>
            <p14:sldId id="304"/>
            <p14:sldId id="300"/>
            <p14:sldId id="301"/>
            <p14:sldId id="302"/>
          </p14:sldIdLst>
        </p14:section>
        <p14:section name="结束页" id="{3F9D54A7-3BE2-2540-BB4C-DFE5509085F3}">
          <p14:sldIdLst>
            <p14:sldId id="268"/>
          </p14:sldIdLst>
        </p14:section>
      </p14:sectionLst>
    </p:ext>
    <p:ext uri="{EFAFB233-063F-42B5-8137-9DF3F51BA10A}">
      <p15:sldGuideLst xmlns:p15="http://schemas.microsoft.com/office/powerpoint/2012/main">
        <p15:guide id="4" orient="horz" pos="411" userDrawn="1">
          <p15:clr>
            <a:srgbClr val="A4A3A4"/>
          </p15:clr>
        </p15:guide>
        <p15:guide id="5" pos="2880">
          <p15:clr>
            <a:srgbClr val="A4A3A4"/>
          </p15:clr>
        </p15:guide>
        <p15:guide id="6" orient="horz" pos="1620" userDrawn="1">
          <p15:clr>
            <a:srgbClr val="A4A3A4"/>
          </p15:clr>
        </p15:guide>
        <p15:guide id="7" orient="horz" pos="622" userDrawn="1">
          <p15:clr>
            <a:srgbClr val="A4A3A4"/>
          </p15:clr>
        </p15:guide>
        <p15:guide id="8" orient="horz" pos="284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ECEF"/>
    <a:srgbClr val="1D1D1B"/>
    <a:srgbClr val="EA002F"/>
    <a:srgbClr val="929292"/>
    <a:srgbClr val="000000"/>
    <a:srgbClr val="AE0D35"/>
    <a:srgbClr val="EB0028"/>
    <a:srgbClr val="EA0029"/>
    <a:srgbClr val="EBEBEB"/>
    <a:srgbClr val="C5C5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86" autoAdjust="0"/>
    <p:restoredTop sz="91408" autoAdjust="0"/>
  </p:normalViewPr>
  <p:slideViewPr>
    <p:cSldViewPr snapToGrid="0" snapToObjects="1">
      <p:cViewPr varScale="1">
        <p:scale>
          <a:sx n="135" d="100"/>
          <a:sy n="135" d="100"/>
        </p:scale>
        <p:origin x="492" y="120"/>
      </p:cViewPr>
      <p:guideLst>
        <p:guide orient="horz" pos="411"/>
        <p:guide pos="2880"/>
        <p:guide orient="horz" pos="1620"/>
        <p:guide orient="horz" pos="622"/>
        <p:guide orient="horz" pos="284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5.xml"/><Relationship Id="rId15" Type="http://schemas.openxmlformats.org/officeDocument/2006/relationships/presProps" Target="presProps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notesMaster" Target="notesMasters/notesMaster1.xml"/></Relationships>
</file>

<file path=ppt/media/image1.pn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D60A27-BF12-6744-9E93-932A0E34D8BB}" type="datetimeFigureOut">
              <a:rPr lang="en-US" smtClean="0"/>
              <a:t>11/6/2018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7326F3-4732-B74B-9C70-D0992466E4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6321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7326F3-4732-B74B-9C70-D0992466E49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3791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7326F3-4732-B74B-9C70-D0992466E49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77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="" xmlns:a16="http://schemas.microsoft.com/office/drawing/2014/main" id="{54A70F78-6AC5-F84C-9CF3-8E56BBB3A92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937" y="-20538"/>
            <a:ext cx="9161582" cy="40845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86501" y="623388"/>
            <a:ext cx="4917935" cy="517691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2400" b="0" i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79518" y="1413039"/>
            <a:ext cx="1594527" cy="88370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lnSpc>
                <a:spcPts val="1520"/>
              </a:lnSpc>
              <a:buNone/>
              <a:defRPr sz="1100" b="0" i="0" baseline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dirty="0"/>
              <a:t>单击此处添加副标题</a:t>
            </a:r>
            <a:endParaRPr lang="en-US" dirty="0"/>
          </a:p>
        </p:txBody>
      </p:sp>
      <p:sp>
        <p:nvSpPr>
          <p:cNvPr id="8" name="Content Placeholder 3">
            <a:extLst>
              <a:ext uri="{FF2B5EF4-FFF2-40B4-BE49-F238E27FC236}">
                <a16:creationId xmlns="" xmlns:a16="http://schemas.microsoft.com/office/drawing/2014/main" id="{2260597F-C131-2740-956D-F3824A53758E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1493727" y="4660772"/>
            <a:ext cx="1361767" cy="18184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750" baseline="0">
                <a:solidFill>
                  <a:srgbClr val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="" xmlns:a16="http://schemas.microsoft.com/office/drawing/2014/main" id="{13AF331D-3903-B946-BB2A-32E9EB41B8B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7633" y="1927602"/>
            <a:ext cx="508000" cy="508000"/>
          </a:xfrm>
          <a:prstGeom prst="rect">
            <a:avLst/>
          </a:prstGeom>
        </p:spPr>
      </p:pic>
      <p:pic>
        <p:nvPicPr>
          <p:cNvPr id="11" name="Picture 6">
            <a:extLst>
              <a:ext uri="{FF2B5EF4-FFF2-40B4-BE49-F238E27FC236}">
                <a16:creationId xmlns="" xmlns:a16="http://schemas.microsoft.com/office/drawing/2014/main" id="{14D9EB88-525C-8F4F-891B-6BC2448A8AD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0441" y="4471363"/>
            <a:ext cx="1692350" cy="362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197525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5" orient="horz" pos="256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Subtitle 2">
            <a:extLst>
              <a:ext uri="{FF2B5EF4-FFF2-40B4-BE49-F238E27FC236}">
                <a16:creationId xmlns="" xmlns:a16="http://schemas.microsoft.com/office/drawing/2014/main" id="{D2A38214-5857-FC4E-B923-056100E16B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7154" y="385918"/>
            <a:ext cx="8044314" cy="74505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2640"/>
              </a:lnSpc>
              <a:spcBef>
                <a:spcPts val="0"/>
              </a:spcBef>
              <a:buNone/>
              <a:defRPr sz="2400" baseline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单击</a:t>
            </a:r>
            <a:r>
              <a:rPr lang="zh-CN" altLang="en-US" dirty="0"/>
              <a:t>此处添加标题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="" xmlns:a16="http://schemas.microsoft.com/office/drawing/2014/main" id="{90F8C169-724B-D241-A3D4-211D947A19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1029" y="1365839"/>
            <a:ext cx="8058279" cy="3198411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1060"/>
              </a:lnSpc>
              <a:buFontTx/>
              <a:buNone/>
              <a:defRPr sz="1400" b="0" i="0" baseline="0"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="" xmlns:a16="http://schemas.microsoft.com/office/drawing/2014/main" id="{3C0FA09B-DE65-C346-B88F-A44AD87A04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51614" y="4719130"/>
            <a:ext cx="324677" cy="27384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50" baseline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C3837181-38C6-AD4F-B8BA-B444770388B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8">
            <a:extLst>
              <a:ext uri="{FF2B5EF4-FFF2-40B4-BE49-F238E27FC236}">
                <a16:creationId xmlns="" xmlns:a16="http://schemas.microsoft.com/office/drawing/2014/main" id="{A165049A-7693-0341-8E5F-981070F13F6D}"/>
              </a:ext>
            </a:extLst>
          </p:cNvPr>
          <p:cNvSpPr txBox="1"/>
          <p:nvPr userDrawn="1"/>
        </p:nvSpPr>
        <p:spPr>
          <a:xfrm>
            <a:off x="821279" y="4754361"/>
            <a:ext cx="1097172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b="0" baseline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Huawei Confidential</a:t>
            </a:r>
          </a:p>
        </p:txBody>
      </p:sp>
      <p:pic>
        <p:nvPicPr>
          <p:cNvPr id="15" name="Picture 10">
            <a:extLst>
              <a:ext uri="{FF2B5EF4-FFF2-40B4-BE49-F238E27FC236}">
                <a16:creationId xmlns="" xmlns:a16="http://schemas.microsoft.com/office/drawing/2014/main" id="{2126AA77-8FA3-FE48-B15D-4A2B254BD1F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7836" y="4655895"/>
            <a:ext cx="1301652" cy="278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7111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66BF6F32-7521-8347-8A87-DF398754F75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5" r="190" b="1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D2A38214-5857-FC4E-B923-056100E16B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0" y="1872418"/>
            <a:ext cx="9144000" cy="168498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ts val="2440"/>
              </a:lnSpc>
              <a:spcBef>
                <a:spcPts val="0"/>
              </a:spcBef>
              <a:buNone/>
              <a:defRPr sz="1600" b="0" baseline="0"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665481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102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C67330E9-84D6-D848-ABB8-94CDC46F34D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980025" y="1234270"/>
            <a:ext cx="2601440" cy="79624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1140"/>
              </a:lnSpc>
              <a:buNone/>
              <a:defRPr sz="950" baseline="0">
                <a:solidFill>
                  <a:srgbClr val="00000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24A0A50F-B725-9F42-BF01-E5ABB7F93BB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7022" y="1104878"/>
            <a:ext cx="2928816" cy="1790700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3800" b="0"/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="" xmlns:a16="http://schemas.microsoft.com/office/drawing/2014/main" id="{2A5F59A2-C058-FD49-9931-38DA0156531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84721" y="2104604"/>
            <a:ext cx="2599254" cy="1668079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lnSpc>
                <a:spcPts val="848"/>
              </a:lnSpc>
              <a:defRPr sz="600" baseline="0">
                <a:solidFill>
                  <a:srgbClr val="000000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ts val="948"/>
              </a:lnSpc>
              <a:defRPr sz="600" baseline="0">
                <a:solidFill>
                  <a:srgbClr val="000000"/>
                </a:solidFill>
                <a:latin typeface="+mn-lt"/>
                <a:cs typeface="Arial" panose="020B0604020202020204" pitchFamily="34" charset="0"/>
              </a:defRPr>
            </a:lvl2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47860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D2A38214-5857-FC4E-B923-056100E16B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7154" y="385918"/>
            <a:ext cx="8044314" cy="74505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2640"/>
              </a:lnSpc>
              <a:spcBef>
                <a:spcPts val="0"/>
              </a:spcBef>
              <a:buNone/>
              <a:defRPr sz="2400" baseline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90F8C169-724B-D241-A3D4-211D947A19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1029" y="1365839"/>
            <a:ext cx="8058279" cy="3198411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1060"/>
              </a:lnSpc>
              <a:buFontTx/>
              <a:buNone/>
              <a:defRPr sz="1000" b="0" i="0" baseline="0"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xmlns="" id="{3C0FA09B-DE65-C346-B88F-A44AD87A04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51614" y="4719130"/>
            <a:ext cx="324677" cy="27384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50" baseline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C3837181-38C6-AD4F-B8BA-B444770388B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A165049A-7693-0341-8E5F-981070F13F6D}"/>
              </a:ext>
            </a:extLst>
          </p:cNvPr>
          <p:cNvSpPr txBox="1"/>
          <p:nvPr userDrawn="1"/>
        </p:nvSpPr>
        <p:spPr>
          <a:xfrm>
            <a:off x="821279" y="4754361"/>
            <a:ext cx="1097172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Huawei Confidential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2126AA77-8FA3-FE48-B15D-4A2B254BD1F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7836" y="4655895"/>
            <a:ext cx="1301652" cy="278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05072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D2A38214-5857-FC4E-B923-056100E16B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7154" y="385918"/>
            <a:ext cx="8044314" cy="74505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2640"/>
              </a:lnSpc>
              <a:spcBef>
                <a:spcPts val="0"/>
              </a:spcBef>
              <a:buNone/>
              <a:defRPr sz="2400" baseline="0">
                <a:solidFill>
                  <a:srgbClr val="1D1D1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90F8C169-724B-D241-A3D4-211D947A19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1029" y="1365839"/>
            <a:ext cx="8058279" cy="3198411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1060"/>
              </a:lnSpc>
              <a:buFontTx/>
              <a:buNone/>
              <a:defRPr sz="1400" b="0" i="0" baseline="0">
                <a:solidFill>
                  <a:srgbClr val="1D1D1B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="" xmlns:a16="http://schemas.microsoft.com/office/drawing/2014/main" id="{3C0FA09B-DE65-C346-B88F-A44AD87A04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51614" y="4719130"/>
            <a:ext cx="324677" cy="27384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50" baseline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C3837181-38C6-AD4F-B8BA-B444770388B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8">
            <a:extLst>
              <a:ext uri="{FF2B5EF4-FFF2-40B4-BE49-F238E27FC236}">
                <a16:creationId xmlns="" xmlns:a16="http://schemas.microsoft.com/office/drawing/2014/main" id="{A165049A-7693-0341-8E5F-981070F13F6D}"/>
              </a:ext>
            </a:extLst>
          </p:cNvPr>
          <p:cNvSpPr txBox="1"/>
          <p:nvPr userDrawn="1"/>
        </p:nvSpPr>
        <p:spPr>
          <a:xfrm>
            <a:off x="821279" y="4754361"/>
            <a:ext cx="1097172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b="0" baseline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Huawei Confidential</a:t>
            </a:r>
          </a:p>
        </p:txBody>
      </p:sp>
      <p:pic>
        <p:nvPicPr>
          <p:cNvPr id="15" name="Picture 10">
            <a:extLst>
              <a:ext uri="{FF2B5EF4-FFF2-40B4-BE49-F238E27FC236}">
                <a16:creationId xmlns="" xmlns:a16="http://schemas.microsoft.com/office/drawing/2014/main" id="{2126AA77-8FA3-FE48-B15D-4A2B254BD1F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7836" y="4655895"/>
            <a:ext cx="1301652" cy="278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6049719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8168" y="0"/>
            <a:ext cx="9144000" cy="514350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Subtitle 2">
            <a:extLst>
              <a:ext uri="{FF2B5EF4-FFF2-40B4-BE49-F238E27FC236}">
                <a16:creationId xmlns="" xmlns:a16="http://schemas.microsoft.com/office/drawing/2014/main" id="{D2A38214-5857-FC4E-B923-056100E16B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7154" y="385918"/>
            <a:ext cx="8044314" cy="74505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2640"/>
              </a:lnSpc>
              <a:spcBef>
                <a:spcPts val="0"/>
              </a:spcBef>
              <a:buNone/>
              <a:defRPr sz="2400" baseline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单击</a:t>
            </a:r>
            <a:r>
              <a:rPr lang="zh-CN" altLang="en-US" dirty="0"/>
              <a:t>此处添加标题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="" xmlns:a16="http://schemas.microsoft.com/office/drawing/2014/main" id="{90F8C169-724B-D241-A3D4-211D947A19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1029" y="1365839"/>
            <a:ext cx="8058279" cy="3198411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1060"/>
              </a:lnSpc>
              <a:buFontTx/>
              <a:buNone/>
              <a:defRPr sz="1400" b="0" i="0" baseline="0"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="" xmlns:a16="http://schemas.microsoft.com/office/drawing/2014/main" id="{3C0FA09B-DE65-C346-B88F-A44AD87A04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51614" y="4719130"/>
            <a:ext cx="324677" cy="27384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50" baseline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C3837181-38C6-AD4F-B8BA-B444770388B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Box 8">
            <a:extLst>
              <a:ext uri="{FF2B5EF4-FFF2-40B4-BE49-F238E27FC236}">
                <a16:creationId xmlns="" xmlns:a16="http://schemas.microsoft.com/office/drawing/2014/main" id="{A165049A-7693-0341-8E5F-981070F13F6D}"/>
              </a:ext>
            </a:extLst>
          </p:cNvPr>
          <p:cNvSpPr txBox="1"/>
          <p:nvPr userDrawn="1"/>
        </p:nvSpPr>
        <p:spPr>
          <a:xfrm>
            <a:off x="821279" y="4754361"/>
            <a:ext cx="1097172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b="0" baseline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Huawei Confidential</a:t>
            </a:r>
          </a:p>
        </p:txBody>
      </p:sp>
      <p:pic>
        <p:nvPicPr>
          <p:cNvPr id="18" name="Picture 10">
            <a:extLst>
              <a:ext uri="{FF2B5EF4-FFF2-40B4-BE49-F238E27FC236}">
                <a16:creationId xmlns="" xmlns:a16="http://schemas.microsoft.com/office/drawing/2014/main" id="{2126AA77-8FA3-FE48-B15D-4A2B254BD1F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7836" y="4655895"/>
            <a:ext cx="1301652" cy="278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7144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="" xmlns:a16="http://schemas.microsoft.com/office/drawing/2014/main" id="{D2A38214-5857-FC4E-B923-056100E16B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7154" y="385918"/>
            <a:ext cx="8044314" cy="74505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2640"/>
              </a:lnSpc>
              <a:spcBef>
                <a:spcPts val="0"/>
              </a:spcBef>
              <a:buNone/>
              <a:defRPr sz="2400" baseline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单击</a:t>
            </a:r>
            <a:r>
              <a:rPr lang="zh-CN" altLang="en-US" dirty="0"/>
              <a:t>此处添加标题</a:t>
            </a:r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="" xmlns:a16="http://schemas.microsoft.com/office/drawing/2014/main" id="{90F8C169-724B-D241-A3D4-211D947A19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1029" y="1365839"/>
            <a:ext cx="8058279" cy="3198411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1060"/>
              </a:lnSpc>
              <a:buFontTx/>
              <a:buNone/>
              <a:defRPr sz="1400" b="0" i="0" baseline="0"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="" xmlns:a16="http://schemas.microsoft.com/office/drawing/2014/main" id="{3C0FA09B-DE65-C346-B88F-A44AD87A04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51614" y="4719130"/>
            <a:ext cx="324677" cy="27384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50" baseline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C3837181-38C6-AD4F-B8BA-B444770388B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extBox 8">
            <a:extLst>
              <a:ext uri="{FF2B5EF4-FFF2-40B4-BE49-F238E27FC236}">
                <a16:creationId xmlns="" xmlns:a16="http://schemas.microsoft.com/office/drawing/2014/main" id="{A165049A-7693-0341-8E5F-981070F13F6D}"/>
              </a:ext>
            </a:extLst>
          </p:cNvPr>
          <p:cNvSpPr txBox="1"/>
          <p:nvPr userDrawn="1"/>
        </p:nvSpPr>
        <p:spPr>
          <a:xfrm>
            <a:off x="821279" y="4754361"/>
            <a:ext cx="1097172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b="0" baseline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Huawei Confidential</a:t>
            </a:r>
          </a:p>
        </p:txBody>
      </p:sp>
      <p:pic>
        <p:nvPicPr>
          <p:cNvPr id="17" name="Picture 10">
            <a:extLst>
              <a:ext uri="{FF2B5EF4-FFF2-40B4-BE49-F238E27FC236}">
                <a16:creationId xmlns="" xmlns:a16="http://schemas.microsoft.com/office/drawing/2014/main" id="{2126AA77-8FA3-FE48-B15D-4A2B254BD1F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7836" y="4655895"/>
            <a:ext cx="1301652" cy="278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5513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</p:pic>
      <p:sp>
        <p:nvSpPr>
          <p:cNvPr id="7" name="矩形 6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Subtitle 2">
            <a:extLst>
              <a:ext uri="{FF2B5EF4-FFF2-40B4-BE49-F238E27FC236}">
                <a16:creationId xmlns="" xmlns:a16="http://schemas.microsoft.com/office/drawing/2014/main" id="{D2A38214-5857-FC4E-B923-056100E16B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7154" y="385918"/>
            <a:ext cx="8044314" cy="74505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2640"/>
              </a:lnSpc>
              <a:spcBef>
                <a:spcPts val="0"/>
              </a:spcBef>
              <a:buNone/>
              <a:defRPr sz="2400" baseline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单击</a:t>
            </a:r>
            <a:r>
              <a:rPr lang="zh-CN" altLang="en-US" dirty="0"/>
              <a:t>此处添加标题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="" xmlns:a16="http://schemas.microsoft.com/office/drawing/2014/main" id="{90F8C169-724B-D241-A3D4-211D947A19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1029" y="1365839"/>
            <a:ext cx="8058279" cy="3198411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1060"/>
              </a:lnSpc>
              <a:buFontTx/>
              <a:buNone/>
              <a:defRPr sz="1400" b="0" i="0" baseline="0"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="" xmlns:a16="http://schemas.microsoft.com/office/drawing/2014/main" id="{3C0FA09B-DE65-C346-B88F-A44AD87A04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51614" y="4719130"/>
            <a:ext cx="324677" cy="27384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50" baseline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C3837181-38C6-AD4F-B8BA-B444770388B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8">
            <a:extLst>
              <a:ext uri="{FF2B5EF4-FFF2-40B4-BE49-F238E27FC236}">
                <a16:creationId xmlns="" xmlns:a16="http://schemas.microsoft.com/office/drawing/2014/main" id="{A165049A-7693-0341-8E5F-981070F13F6D}"/>
              </a:ext>
            </a:extLst>
          </p:cNvPr>
          <p:cNvSpPr txBox="1"/>
          <p:nvPr userDrawn="1"/>
        </p:nvSpPr>
        <p:spPr>
          <a:xfrm>
            <a:off x="821279" y="4754361"/>
            <a:ext cx="1097172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b="0" baseline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Huawei Confidential</a:t>
            </a:r>
          </a:p>
        </p:txBody>
      </p:sp>
      <p:pic>
        <p:nvPicPr>
          <p:cNvPr id="15" name="Picture 10">
            <a:extLst>
              <a:ext uri="{FF2B5EF4-FFF2-40B4-BE49-F238E27FC236}">
                <a16:creationId xmlns="" xmlns:a16="http://schemas.microsoft.com/office/drawing/2014/main" id="{2126AA77-8FA3-FE48-B15D-4A2B254BD1F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7836" y="4655895"/>
            <a:ext cx="1301652" cy="278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9879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Subtitle 2">
            <a:extLst>
              <a:ext uri="{FF2B5EF4-FFF2-40B4-BE49-F238E27FC236}">
                <a16:creationId xmlns="" xmlns:a16="http://schemas.microsoft.com/office/drawing/2014/main" id="{D2A38214-5857-FC4E-B923-056100E16B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7154" y="385918"/>
            <a:ext cx="8044314" cy="74505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2640"/>
              </a:lnSpc>
              <a:spcBef>
                <a:spcPts val="0"/>
              </a:spcBef>
              <a:buNone/>
              <a:defRPr sz="2400" baseline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单击</a:t>
            </a:r>
            <a:r>
              <a:rPr lang="zh-CN" altLang="en-US" dirty="0"/>
              <a:t>此处添加标题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="" xmlns:a16="http://schemas.microsoft.com/office/drawing/2014/main" id="{90F8C169-724B-D241-A3D4-211D947A19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1029" y="1365839"/>
            <a:ext cx="8058279" cy="3198411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1060"/>
              </a:lnSpc>
              <a:buFontTx/>
              <a:buNone/>
              <a:defRPr sz="1400" b="0" i="0" baseline="0"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="" xmlns:a16="http://schemas.microsoft.com/office/drawing/2014/main" id="{3C0FA09B-DE65-C346-B88F-A44AD87A04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51614" y="4719130"/>
            <a:ext cx="324677" cy="27384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50" baseline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C3837181-38C6-AD4F-B8BA-B444770388B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8">
            <a:extLst>
              <a:ext uri="{FF2B5EF4-FFF2-40B4-BE49-F238E27FC236}">
                <a16:creationId xmlns="" xmlns:a16="http://schemas.microsoft.com/office/drawing/2014/main" id="{A165049A-7693-0341-8E5F-981070F13F6D}"/>
              </a:ext>
            </a:extLst>
          </p:cNvPr>
          <p:cNvSpPr txBox="1"/>
          <p:nvPr userDrawn="1"/>
        </p:nvSpPr>
        <p:spPr>
          <a:xfrm>
            <a:off x="821279" y="4754361"/>
            <a:ext cx="1097172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b="0" baseline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Huawei Confidential</a:t>
            </a:r>
          </a:p>
        </p:txBody>
      </p:sp>
      <p:pic>
        <p:nvPicPr>
          <p:cNvPr id="15" name="Picture 10">
            <a:extLst>
              <a:ext uri="{FF2B5EF4-FFF2-40B4-BE49-F238E27FC236}">
                <a16:creationId xmlns="" xmlns:a16="http://schemas.microsoft.com/office/drawing/2014/main" id="{2126AA77-8FA3-FE48-B15D-4A2B254BD1F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7836" y="4655895"/>
            <a:ext cx="1301652" cy="278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7818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Subtitle 2">
            <a:extLst>
              <a:ext uri="{FF2B5EF4-FFF2-40B4-BE49-F238E27FC236}">
                <a16:creationId xmlns="" xmlns:a16="http://schemas.microsoft.com/office/drawing/2014/main" id="{D2A38214-5857-FC4E-B923-056100E16B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7154" y="385918"/>
            <a:ext cx="8044314" cy="74505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2640"/>
              </a:lnSpc>
              <a:spcBef>
                <a:spcPts val="0"/>
              </a:spcBef>
              <a:buNone/>
              <a:defRPr sz="2400" baseline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单击</a:t>
            </a:r>
            <a:r>
              <a:rPr lang="zh-CN" altLang="en-US" dirty="0"/>
              <a:t>此处添加标题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="" xmlns:a16="http://schemas.microsoft.com/office/drawing/2014/main" id="{90F8C169-724B-D241-A3D4-211D947A19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1029" y="1365839"/>
            <a:ext cx="8058279" cy="3198411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1060"/>
              </a:lnSpc>
              <a:buFontTx/>
              <a:buNone/>
              <a:defRPr sz="1400" b="0" i="0" baseline="0"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="" xmlns:a16="http://schemas.microsoft.com/office/drawing/2014/main" id="{3C0FA09B-DE65-C346-B88F-A44AD87A04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51614" y="4719130"/>
            <a:ext cx="324677" cy="27384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50" baseline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C3837181-38C6-AD4F-B8BA-B444770388B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8">
            <a:extLst>
              <a:ext uri="{FF2B5EF4-FFF2-40B4-BE49-F238E27FC236}">
                <a16:creationId xmlns="" xmlns:a16="http://schemas.microsoft.com/office/drawing/2014/main" id="{A165049A-7693-0341-8E5F-981070F13F6D}"/>
              </a:ext>
            </a:extLst>
          </p:cNvPr>
          <p:cNvSpPr txBox="1"/>
          <p:nvPr userDrawn="1"/>
        </p:nvSpPr>
        <p:spPr>
          <a:xfrm>
            <a:off x="821279" y="4754361"/>
            <a:ext cx="1097172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b="0" baseline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Huawei Confidential</a:t>
            </a:r>
          </a:p>
        </p:txBody>
      </p:sp>
      <p:pic>
        <p:nvPicPr>
          <p:cNvPr id="15" name="Picture 10">
            <a:extLst>
              <a:ext uri="{FF2B5EF4-FFF2-40B4-BE49-F238E27FC236}">
                <a16:creationId xmlns="" xmlns:a16="http://schemas.microsoft.com/office/drawing/2014/main" id="{2126AA77-8FA3-FE48-B15D-4A2B254BD1F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7836" y="4655895"/>
            <a:ext cx="1301652" cy="278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6105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Subtitle 2">
            <a:extLst>
              <a:ext uri="{FF2B5EF4-FFF2-40B4-BE49-F238E27FC236}">
                <a16:creationId xmlns="" xmlns:a16="http://schemas.microsoft.com/office/drawing/2014/main" id="{D2A38214-5857-FC4E-B923-056100E16B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7154" y="385918"/>
            <a:ext cx="8044314" cy="74505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2640"/>
              </a:lnSpc>
              <a:spcBef>
                <a:spcPts val="0"/>
              </a:spcBef>
              <a:buNone/>
              <a:defRPr sz="2400" baseline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单击</a:t>
            </a:r>
            <a:r>
              <a:rPr lang="zh-CN" altLang="en-US" dirty="0"/>
              <a:t>此处添加标题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="" xmlns:a16="http://schemas.microsoft.com/office/drawing/2014/main" id="{90F8C169-724B-D241-A3D4-211D947A19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1029" y="1365839"/>
            <a:ext cx="8058279" cy="3198411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1060"/>
              </a:lnSpc>
              <a:buFontTx/>
              <a:buNone/>
              <a:defRPr sz="1400" b="0" i="0" baseline="0"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="" xmlns:a16="http://schemas.microsoft.com/office/drawing/2014/main" id="{3C0FA09B-DE65-C346-B88F-A44AD87A04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51614" y="4719130"/>
            <a:ext cx="324677" cy="27384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50" baseline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C3837181-38C6-AD4F-B8BA-B444770388B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8">
            <a:extLst>
              <a:ext uri="{FF2B5EF4-FFF2-40B4-BE49-F238E27FC236}">
                <a16:creationId xmlns="" xmlns:a16="http://schemas.microsoft.com/office/drawing/2014/main" id="{A165049A-7693-0341-8E5F-981070F13F6D}"/>
              </a:ext>
            </a:extLst>
          </p:cNvPr>
          <p:cNvSpPr txBox="1"/>
          <p:nvPr userDrawn="1"/>
        </p:nvSpPr>
        <p:spPr>
          <a:xfrm>
            <a:off x="821279" y="4754361"/>
            <a:ext cx="1097172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b="0" baseline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Huawei Confidential</a:t>
            </a:r>
          </a:p>
        </p:txBody>
      </p:sp>
      <p:pic>
        <p:nvPicPr>
          <p:cNvPr id="15" name="Picture 10">
            <a:extLst>
              <a:ext uri="{FF2B5EF4-FFF2-40B4-BE49-F238E27FC236}">
                <a16:creationId xmlns="" xmlns:a16="http://schemas.microsoft.com/office/drawing/2014/main" id="{2126AA77-8FA3-FE48-B15D-4A2B254BD1F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7836" y="4655895"/>
            <a:ext cx="1301652" cy="278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72973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-8168" y="0"/>
            <a:ext cx="9152168" cy="5143500"/>
          </a:xfrm>
          <a:prstGeom prst="rect">
            <a:avLst/>
          </a:prstGeom>
          <a:solidFill>
            <a:schemeClr val="bg1">
              <a:alpha val="6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Subtitle 2">
            <a:extLst>
              <a:ext uri="{FF2B5EF4-FFF2-40B4-BE49-F238E27FC236}">
                <a16:creationId xmlns="" xmlns:a16="http://schemas.microsoft.com/office/drawing/2014/main" id="{D2A38214-5857-FC4E-B923-056100E16B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7154" y="385918"/>
            <a:ext cx="8044314" cy="74505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2640"/>
              </a:lnSpc>
              <a:spcBef>
                <a:spcPts val="0"/>
              </a:spcBef>
              <a:buNone/>
              <a:defRPr sz="2400" baseline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单击</a:t>
            </a:r>
            <a:r>
              <a:rPr lang="zh-CN" altLang="en-US" dirty="0"/>
              <a:t>此处添加标题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="" xmlns:a16="http://schemas.microsoft.com/office/drawing/2014/main" id="{90F8C169-724B-D241-A3D4-211D947A19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1029" y="1365839"/>
            <a:ext cx="8058279" cy="3198411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1060"/>
              </a:lnSpc>
              <a:buFontTx/>
              <a:buNone/>
              <a:defRPr sz="1400" b="0" i="0" baseline="0"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="" xmlns:a16="http://schemas.microsoft.com/office/drawing/2014/main" id="{3C0FA09B-DE65-C346-B88F-A44AD87A04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51614" y="4719130"/>
            <a:ext cx="324677" cy="27384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50" baseline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C3837181-38C6-AD4F-B8BA-B444770388B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8">
            <a:extLst>
              <a:ext uri="{FF2B5EF4-FFF2-40B4-BE49-F238E27FC236}">
                <a16:creationId xmlns="" xmlns:a16="http://schemas.microsoft.com/office/drawing/2014/main" id="{A165049A-7693-0341-8E5F-981070F13F6D}"/>
              </a:ext>
            </a:extLst>
          </p:cNvPr>
          <p:cNvSpPr txBox="1"/>
          <p:nvPr userDrawn="1"/>
        </p:nvSpPr>
        <p:spPr>
          <a:xfrm>
            <a:off x="821279" y="4754361"/>
            <a:ext cx="1097172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b="0" baseline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Huawei Confidential</a:t>
            </a:r>
          </a:p>
        </p:txBody>
      </p:sp>
      <p:pic>
        <p:nvPicPr>
          <p:cNvPr id="15" name="Picture 10">
            <a:extLst>
              <a:ext uri="{FF2B5EF4-FFF2-40B4-BE49-F238E27FC236}">
                <a16:creationId xmlns="" xmlns:a16="http://schemas.microsoft.com/office/drawing/2014/main" id="{2126AA77-8FA3-FE48-B15D-4A2B254BD1F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7836" y="4655895"/>
            <a:ext cx="1301652" cy="278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8384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5" Type="http://schemas.openxmlformats.org/officeDocument/2006/relationships/slideLayout" Target="../slideLayouts/slideLayout6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1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12.xml"/></Relationships>
</file>

<file path=ppt/slideMasters/_rels/slideMaster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2F0B62F9-2908-7544-892A-A2D752AFF65E}"/>
              </a:ext>
            </a:extLst>
          </p:cNvPr>
          <p:cNvSpPr txBox="1"/>
          <p:nvPr userDrawn="1"/>
        </p:nvSpPr>
        <p:spPr>
          <a:xfrm>
            <a:off x="578601" y="4637811"/>
            <a:ext cx="857273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b="1" baseline="0" dirty="0">
                <a:solidFill>
                  <a:srgbClr val="000000"/>
                </a:solidFill>
              </a:rPr>
              <a:t>HUAWEI.COM</a:t>
            </a:r>
          </a:p>
        </p:txBody>
      </p:sp>
    </p:spTree>
    <p:extLst>
      <p:ext uri="{BB962C8B-B14F-4D97-AF65-F5344CB8AC3E}">
        <p14:creationId xmlns:p14="http://schemas.microsoft.com/office/powerpoint/2010/main" val="16474071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  <p15:guide id="3" pos="422" userDrawn="1">
          <p15:clr>
            <a:srgbClr val="F26B43"/>
          </p15:clr>
        </p15:guide>
        <p15:guide id="4" pos="5329" userDrawn="1">
          <p15:clr>
            <a:srgbClr val="F26B43"/>
          </p15:clr>
        </p15:guide>
        <p15:guide id="5" orient="horz" pos="308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63256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14" r:id="rId2"/>
    <p:sldLayoutId id="2147483705" r:id="rId3"/>
    <p:sldLayoutId id="2147483713" r:id="rId4"/>
    <p:sldLayoutId id="2147483707" r:id="rId5"/>
    <p:sldLayoutId id="2147483708" r:id="rId6"/>
    <p:sldLayoutId id="2147483710" r:id="rId7"/>
    <p:sldLayoutId id="2147483711" r:id="rId8"/>
    <p:sldLayoutId id="2147483712" r:id="rId9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  <p15:guide id="3" pos="343">
          <p15:clr>
            <a:srgbClr val="F26B43"/>
          </p15:clr>
        </p15:guide>
        <p15:guide id="4" pos="5417">
          <p15:clr>
            <a:srgbClr val="F26B43"/>
          </p15:clr>
        </p15:guide>
        <p15:guide id="5" orient="horz" pos="3075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14178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  <p15:guide id="3" orient="horz" pos="3075" userDrawn="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7B61A14E-2E52-384E-B088-7C293856A72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9507" y="3936452"/>
            <a:ext cx="1411200" cy="302400"/>
          </a:xfrm>
          <a:prstGeom prst="rect">
            <a:avLst/>
          </a:prstGeom>
        </p:spPr>
      </p:pic>
      <p:sp>
        <p:nvSpPr>
          <p:cNvPr id="5" name="Subtitle 6">
            <a:extLst>
              <a:ext uri="{FF2B5EF4-FFF2-40B4-BE49-F238E27FC236}">
                <a16:creationId xmlns="" xmlns:a16="http://schemas.microsoft.com/office/drawing/2014/main" id="{A240AB14-6A66-614A-9419-A18188557428}"/>
              </a:ext>
            </a:extLst>
          </p:cNvPr>
          <p:cNvSpPr txBox="1">
            <a:spLocks/>
          </p:cNvSpPr>
          <p:nvPr userDrawn="1"/>
        </p:nvSpPr>
        <p:spPr>
          <a:xfrm>
            <a:off x="5988116" y="1223885"/>
            <a:ext cx="2607257" cy="31071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140"/>
              </a:lnSpc>
              <a:spcBef>
                <a:spcPts val="0"/>
              </a:spcBef>
            </a:pPr>
            <a:r>
              <a:rPr kumimoji="1" lang="zh-CN" altLang="en-US" sz="950" smtClean="0">
                <a:solidFill>
                  <a:srgbClr val="1D1D1B"/>
                </a:solidFill>
                <a:latin typeface="Microsoft YaHei" charset="-122"/>
                <a:ea typeface="Microsoft YaHei" charset="-122"/>
                <a:cs typeface="Microsoft YaHei" charset="-122"/>
              </a:rPr>
              <a:t>把数字世界带入每个人、每个家庭、</a:t>
            </a:r>
            <a:r>
              <a:rPr kumimoji="1" lang="en-US" altLang="zh-CN" sz="950" smtClean="0">
                <a:solidFill>
                  <a:srgbClr val="1D1D1B"/>
                </a:solidFill>
                <a:latin typeface="Microsoft YaHei" charset="-122"/>
                <a:ea typeface="Microsoft YaHei" charset="-122"/>
                <a:cs typeface="Microsoft YaHei" charset="-122"/>
              </a:rPr>
              <a:t/>
            </a:r>
            <a:br>
              <a:rPr kumimoji="1" lang="en-US" altLang="zh-CN" sz="950" smtClean="0">
                <a:solidFill>
                  <a:srgbClr val="1D1D1B"/>
                </a:solidFill>
                <a:latin typeface="Microsoft YaHei" charset="-122"/>
                <a:ea typeface="Microsoft YaHei" charset="-122"/>
                <a:cs typeface="Microsoft YaHei" charset="-122"/>
              </a:rPr>
            </a:br>
            <a:r>
              <a:rPr kumimoji="1" lang="zh-CN" altLang="en-US" sz="950" smtClean="0">
                <a:solidFill>
                  <a:srgbClr val="1D1D1B"/>
                </a:solidFill>
                <a:latin typeface="Microsoft YaHei" charset="-122"/>
                <a:ea typeface="Microsoft YaHei" charset="-122"/>
                <a:cs typeface="Microsoft YaHei" charset="-122"/>
              </a:rPr>
              <a:t>每个组织，构建万物互联的智能世界。</a:t>
            </a:r>
            <a:endParaRPr kumimoji="1" lang="zh-CN" altLang="en-US" sz="950" dirty="0">
              <a:solidFill>
                <a:srgbClr val="1D1D1B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6" name="Title 4">
            <a:extLst>
              <a:ext uri="{FF2B5EF4-FFF2-40B4-BE49-F238E27FC236}">
                <a16:creationId xmlns="" xmlns:a16="http://schemas.microsoft.com/office/drawing/2014/main" id="{65C25D8A-87A0-A246-B34B-A8B927841C8F}"/>
              </a:ext>
            </a:extLst>
          </p:cNvPr>
          <p:cNvSpPr txBox="1">
            <a:spLocks/>
          </p:cNvSpPr>
          <p:nvPr userDrawn="1"/>
        </p:nvSpPr>
        <p:spPr>
          <a:xfrm>
            <a:off x="457022" y="1104878"/>
            <a:ext cx="2928816" cy="17907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b="0" kern="12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</a:lstStyle>
          <a:p>
            <a:r>
              <a:rPr lang="en-US" altLang="zh-CN" smtClean="0">
                <a:solidFill>
                  <a:srgbClr val="929292"/>
                </a:solidFill>
                <a:latin typeface="Arial" panose="020B0604020202020204" pitchFamily="34" charset="0"/>
              </a:rPr>
              <a:t>Thank you.</a:t>
            </a:r>
            <a:endParaRPr lang="en-US" dirty="0">
              <a:solidFill>
                <a:srgbClr val="929292"/>
              </a:solidFill>
              <a:latin typeface="Arial" panose="020B0604020202020204" pitchFamily="34" charset="0"/>
            </a:endParaRPr>
          </a:p>
        </p:txBody>
      </p:sp>
      <p:sp>
        <p:nvSpPr>
          <p:cNvPr id="7" name="Text Placeholder 1">
            <a:extLst>
              <a:ext uri="{FF2B5EF4-FFF2-40B4-BE49-F238E27FC236}">
                <a16:creationId xmlns="" xmlns:a16="http://schemas.microsoft.com/office/drawing/2014/main" id="{4A7C7821-D87F-714F-802E-8487A2819343}"/>
              </a:ext>
            </a:extLst>
          </p:cNvPr>
          <p:cNvSpPr txBox="1">
            <a:spLocks/>
          </p:cNvSpPr>
          <p:nvPr userDrawn="1"/>
        </p:nvSpPr>
        <p:spPr>
          <a:xfrm>
            <a:off x="5982179" y="2096218"/>
            <a:ext cx="2417931" cy="152247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820"/>
              </a:lnSpc>
            </a:pPr>
            <a:r>
              <a:rPr kumimoji="1" lang="en-US" altLang="zh-CN" sz="600" b="1" smtClean="0">
                <a:solidFill>
                  <a:srgbClr val="1D1D1B"/>
                </a:solidFill>
                <a:latin typeface="+mj-lt"/>
              </a:rPr>
              <a:t>Copyright©2018 Huawei Technologies Co., Ltd.</a:t>
            </a:r>
            <a:br>
              <a:rPr kumimoji="1" lang="en-US" altLang="zh-CN" sz="600" b="1" smtClean="0">
                <a:solidFill>
                  <a:srgbClr val="1D1D1B"/>
                </a:solidFill>
                <a:latin typeface="+mj-lt"/>
              </a:rPr>
            </a:br>
            <a:r>
              <a:rPr kumimoji="1" lang="en-US" altLang="zh-CN" sz="600" b="1" smtClean="0">
                <a:solidFill>
                  <a:srgbClr val="1D1D1B"/>
                </a:solidFill>
                <a:latin typeface="+mj-lt"/>
              </a:rPr>
              <a:t>All Rights Reserved.</a:t>
            </a:r>
            <a:r>
              <a:rPr kumimoji="1" lang="en-US" altLang="zh-CN" sz="600" smtClean="0">
                <a:solidFill>
                  <a:srgbClr val="1D1D1B"/>
                </a:solidFill>
              </a:rPr>
              <a:t/>
            </a:r>
            <a:br>
              <a:rPr kumimoji="1" lang="en-US" altLang="zh-CN" sz="600" smtClean="0">
                <a:solidFill>
                  <a:srgbClr val="1D1D1B"/>
                </a:solidFill>
              </a:rPr>
            </a:br>
            <a:r>
              <a:rPr kumimoji="1" lang="en-US" altLang="zh-CN" sz="600" smtClean="0">
                <a:solidFill>
                  <a:srgbClr val="1D1D1B"/>
                </a:solidFill>
                <a:latin typeface="+mj-lt"/>
              </a:rPr>
              <a:t/>
            </a:r>
            <a:br>
              <a:rPr kumimoji="1" lang="en-US" altLang="zh-CN" sz="600" smtClean="0">
                <a:solidFill>
                  <a:srgbClr val="1D1D1B"/>
                </a:solidFill>
                <a:latin typeface="+mj-lt"/>
              </a:rPr>
            </a:br>
            <a:r>
              <a:rPr kumimoji="1" lang="en-US" altLang="zh-CN" sz="600" smtClean="0">
                <a:solidFill>
                  <a:srgbClr val="1D1D1B"/>
                </a:solidFill>
              </a:rPr>
              <a:t>The information in this document may contain predictive </a:t>
            </a:r>
            <a:br>
              <a:rPr kumimoji="1" lang="en-US" altLang="zh-CN" sz="600" smtClean="0">
                <a:solidFill>
                  <a:srgbClr val="1D1D1B"/>
                </a:solidFill>
              </a:rPr>
            </a:br>
            <a:r>
              <a:rPr kumimoji="1" lang="en-US" altLang="zh-CN" sz="600" smtClean="0">
                <a:solidFill>
                  <a:srgbClr val="1D1D1B"/>
                </a:solidFill>
              </a:rPr>
              <a:t>statements including, without limitation, statements regarding </a:t>
            </a:r>
            <a:br>
              <a:rPr kumimoji="1" lang="en-US" altLang="zh-CN" sz="600" smtClean="0">
                <a:solidFill>
                  <a:srgbClr val="1D1D1B"/>
                </a:solidFill>
              </a:rPr>
            </a:br>
            <a:r>
              <a:rPr kumimoji="1" lang="en-US" altLang="zh-CN" sz="600" smtClean="0">
                <a:solidFill>
                  <a:srgbClr val="1D1D1B"/>
                </a:solidFill>
              </a:rPr>
              <a:t>the future financial and operating results, future product </a:t>
            </a:r>
            <a:br>
              <a:rPr kumimoji="1" lang="en-US" altLang="zh-CN" sz="600" smtClean="0">
                <a:solidFill>
                  <a:srgbClr val="1D1D1B"/>
                </a:solidFill>
              </a:rPr>
            </a:br>
            <a:r>
              <a:rPr kumimoji="1" lang="en-US" altLang="zh-CN" sz="600" smtClean="0">
                <a:solidFill>
                  <a:srgbClr val="1D1D1B"/>
                </a:solidFill>
              </a:rPr>
              <a:t>portfolio, new technology, etc. There are a number of factors that </a:t>
            </a:r>
            <a:br>
              <a:rPr kumimoji="1" lang="en-US" altLang="zh-CN" sz="600" smtClean="0">
                <a:solidFill>
                  <a:srgbClr val="1D1D1B"/>
                </a:solidFill>
              </a:rPr>
            </a:br>
            <a:r>
              <a:rPr kumimoji="1" lang="en-US" altLang="zh-CN" sz="600" smtClean="0">
                <a:solidFill>
                  <a:srgbClr val="1D1D1B"/>
                </a:solidFill>
              </a:rPr>
              <a:t>could cause actual results and developments to differ materially </a:t>
            </a:r>
            <a:br>
              <a:rPr kumimoji="1" lang="en-US" altLang="zh-CN" sz="600" smtClean="0">
                <a:solidFill>
                  <a:srgbClr val="1D1D1B"/>
                </a:solidFill>
              </a:rPr>
            </a:br>
            <a:r>
              <a:rPr kumimoji="1" lang="en-US" altLang="zh-CN" sz="600" smtClean="0">
                <a:solidFill>
                  <a:srgbClr val="1D1D1B"/>
                </a:solidFill>
              </a:rPr>
              <a:t>from those expressed or implied in the predictive statements. </a:t>
            </a:r>
            <a:br>
              <a:rPr kumimoji="1" lang="en-US" altLang="zh-CN" sz="600" smtClean="0">
                <a:solidFill>
                  <a:srgbClr val="1D1D1B"/>
                </a:solidFill>
              </a:rPr>
            </a:br>
            <a:r>
              <a:rPr kumimoji="1" lang="en-US" altLang="zh-CN" sz="600" smtClean="0">
                <a:solidFill>
                  <a:srgbClr val="1D1D1B"/>
                </a:solidFill>
              </a:rPr>
              <a:t>Therefore, such information is provided for reference purpose </a:t>
            </a:r>
            <a:br>
              <a:rPr kumimoji="1" lang="en-US" altLang="zh-CN" sz="600" smtClean="0">
                <a:solidFill>
                  <a:srgbClr val="1D1D1B"/>
                </a:solidFill>
              </a:rPr>
            </a:br>
            <a:r>
              <a:rPr kumimoji="1" lang="en-US" altLang="zh-CN" sz="600" smtClean="0">
                <a:solidFill>
                  <a:srgbClr val="1D1D1B"/>
                </a:solidFill>
              </a:rPr>
              <a:t>only and constitutes neither an offer nor an acceptance. Huawei </a:t>
            </a:r>
            <a:br>
              <a:rPr kumimoji="1" lang="en-US" altLang="zh-CN" sz="600" smtClean="0">
                <a:solidFill>
                  <a:srgbClr val="1D1D1B"/>
                </a:solidFill>
              </a:rPr>
            </a:br>
            <a:r>
              <a:rPr kumimoji="1" lang="en-US" altLang="zh-CN" sz="600" smtClean="0">
                <a:solidFill>
                  <a:srgbClr val="1D1D1B"/>
                </a:solidFill>
              </a:rPr>
              <a:t>may change the information at any time without notice. </a:t>
            </a:r>
          </a:p>
          <a:p>
            <a:pPr>
              <a:lnSpc>
                <a:spcPts val="820"/>
              </a:lnSpc>
            </a:pPr>
            <a:r>
              <a:rPr kumimoji="1" lang="en-US" altLang="zh-CN" sz="600" smtClean="0">
                <a:solidFill>
                  <a:srgbClr val="1D1D1B"/>
                </a:solidFill>
              </a:rPr>
              <a:t>Huawei Confidential</a:t>
            </a:r>
          </a:p>
          <a:p>
            <a:pPr>
              <a:lnSpc>
                <a:spcPts val="820"/>
              </a:lnSpc>
            </a:pPr>
            <a:endParaRPr kumimoji="1" lang="zh-CN" altLang="en-US" sz="600" dirty="0">
              <a:solidFill>
                <a:srgbClr val="1D1D1B"/>
              </a:solidFill>
            </a:endParaRPr>
          </a:p>
        </p:txBody>
      </p:sp>
      <p:sp>
        <p:nvSpPr>
          <p:cNvPr id="8" name="Subtitle 6">
            <a:extLst>
              <a:ext uri="{FF2B5EF4-FFF2-40B4-BE49-F238E27FC236}">
                <a16:creationId xmlns="" xmlns:a16="http://schemas.microsoft.com/office/drawing/2014/main" id="{407036ED-77EF-614F-90A0-912061623C9C}"/>
              </a:ext>
            </a:extLst>
          </p:cNvPr>
          <p:cNvSpPr txBox="1">
            <a:spLocks/>
          </p:cNvSpPr>
          <p:nvPr userDrawn="1"/>
        </p:nvSpPr>
        <p:spPr>
          <a:xfrm>
            <a:off x="5980917" y="1561499"/>
            <a:ext cx="2610355" cy="437106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996"/>
              </a:lnSpc>
            </a:pPr>
            <a:r>
              <a:rPr kumimoji="1" lang="en-US" altLang="zh-CN" sz="85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Bring digital to every person, home, and </a:t>
            </a:r>
            <a:br>
              <a:rPr kumimoji="1" lang="en-US" altLang="zh-CN" sz="85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organization for a fully connected, </a:t>
            </a:r>
            <a:br>
              <a:rPr kumimoji="1" lang="en-US" altLang="zh-CN" sz="85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intelligent world.</a:t>
            </a:r>
            <a:endParaRPr kumimoji="1" lang="zh-CN" altLang="en-US" sz="850" dirty="0">
              <a:solidFill>
                <a:srgbClr val="1D1D1B"/>
              </a:solidFill>
              <a:latin typeface="+mn-lt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48406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800" b="0" kern="1200">
          <a:solidFill>
            <a:srgbClr val="000000"/>
          </a:solidFill>
          <a:latin typeface="Microsoft YaHei" panose="020B0503020204020204" pitchFamily="34" charset="-122"/>
          <a:ea typeface="Microsoft YaHei" panose="020B0503020204020204" pitchFamily="34" charset="-122"/>
          <a:cs typeface="Arial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400" kern="1200">
          <a:solidFill>
            <a:srgbClr val="FFFFFF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  <p15:guide id="3" pos="343" userDrawn="1">
          <p15:clr>
            <a:srgbClr val="F26B43"/>
          </p15:clr>
        </p15:guide>
        <p15:guide id="4" pos="5410" userDrawn="1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64542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  <p15:guide id="3" pos="343">
          <p15:clr>
            <a:srgbClr val="F26B43"/>
          </p15:clr>
        </p15:guide>
        <p15:guide id="4" pos="5417">
          <p15:clr>
            <a:srgbClr val="F26B43"/>
          </p15:clr>
        </p15:guide>
        <p15:guide id="5" orient="horz" pos="3075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Content Placeholder 21">
            <a:extLst>
              <a:ext uri="{FF2B5EF4-FFF2-40B4-BE49-F238E27FC236}">
                <a16:creationId xmlns="" xmlns:a16="http://schemas.microsoft.com/office/drawing/2014/main" id="{7D82C0F9-EB17-2C49-AE41-F48E96AC61C4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1493727" y="4645904"/>
            <a:ext cx="1361767" cy="181849"/>
          </a:xfrm>
        </p:spPr>
        <p:txBody>
          <a:bodyPr/>
          <a:lstStyle/>
          <a:p>
            <a:r>
              <a:rPr kumimoji="1" lang="en-US" altLang="zh-CN" dirty="0"/>
              <a:t>Security Level:</a:t>
            </a:r>
            <a:endParaRPr lang="en-US" dirty="0"/>
          </a:p>
          <a:p>
            <a:endParaRPr 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859223" y="948144"/>
            <a:ext cx="6062878" cy="6537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eaLnBrk="0" hangingPunct="0">
              <a:lnSpc>
                <a:spcPct val="114000"/>
              </a:lnSpc>
              <a:defRPr/>
            </a:pPr>
            <a:r>
              <a:rPr lang="en-US" sz="3200" dirty="0" smtClean="0">
                <a:solidFill>
                  <a:srgbClr val="1D1D1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Day </a:t>
            </a:r>
            <a:r>
              <a:rPr lang="en-US" sz="3200" dirty="0">
                <a:solidFill>
                  <a:srgbClr val="1D1D1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3 </a:t>
            </a:r>
            <a:r>
              <a:rPr lang="en-US" sz="3200" dirty="0" smtClean="0">
                <a:solidFill>
                  <a:srgbClr val="1D1D1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zh-CN" altLang="en-US" sz="3200" dirty="0" smtClean="0">
                <a:solidFill>
                  <a:srgbClr val="1D1D1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手把手</a:t>
            </a:r>
            <a:r>
              <a:rPr lang="zh-CN" altLang="en-US" sz="3200" dirty="0">
                <a:solidFill>
                  <a:srgbClr val="1D1D1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教您运行一个镜像</a:t>
            </a:r>
            <a:endParaRPr lang="en-US" altLang="zh-CN" sz="3200" dirty="0">
              <a:solidFill>
                <a:srgbClr val="1D1D1B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75092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副标题 1"/>
          <p:cNvSpPr>
            <a:spLocks noGrp="1"/>
          </p:cNvSpPr>
          <p:nvPr>
            <p:ph type="subTitle" idx="1"/>
          </p:nvPr>
        </p:nvSpPr>
        <p:spPr>
          <a:xfrm>
            <a:off x="451090" y="230263"/>
            <a:ext cx="6516780" cy="745050"/>
          </a:xfrm>
        </p:spPr>
        <p:txBody>
          <a:bodyPr>
            <a:normAutofit/>
          </a:bodyPr>
          <a:lstStyle/>
          <a:p>
            <a:r>
              <a:rPr lang="zh-CN" altLang="en-US" sz="2800" dirty="0"/>
              <a:t>内容大纲</a:t>
            </a:r>
            <a:endParaRPr lang="en-US" sz="2800" dirty="0"/>
          </a:p>
        </p:txBody>
      </p:sp>
      <p:sp>
        <p:nvSpPr>
          <p:cNvPr id="37" name="文本框 36"/>
          <p:cNvSpPr txBox="1"/>
          <p:nvPr/>
        </p:nvSpPr>
        <p:spPr>
          <a:xfrm>
            <a:off x="2294067" y="1602253"/>
            <a:ext cx="437421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什么是容器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20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参数介绍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启动容器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87534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415" y="625286"/>
            <a:ext cx="4191902" cy="3334871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6104965" y="1375038"/>
            <a:ext cx="243401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Docker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容器的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特点</a:t>
            </a:r>
            <a:endParaRPr lang="en-US" altLang="zh-CN" sz="120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endParaRPr lang="en-US" altLang="zh-CN" sz="120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en-US" altLang="zh-CN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1. 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轻量级 </a:t>
            </a:r>
            <a:endParaRPr lang="en-US" altLang="zh-CN" sz="120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en-US" altLang="zh-CN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2. 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标准 </a:t>
            </a:r>
            <a:endParaRPr lang="en-US" altLang="zh-CN" sz="120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en-US" altLang="zh-CN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3. </a:t>
            </a:r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安全</a:t>
            </a:r>
            <a:endParaRPr lang="zh-CN" altLang="en-US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85128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è¿éåå¾çæè¿°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279" y="485994"/>
            <a:ext cx="2033727" cy="1827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è¿éåå¾çæè¿°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279" y="2631305"/>
            <a:ext cx="2033727" cy="1823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矩形 7"/>
          <p:cNvSpPr/>
          <p:nvPr/>
        </p:nvSpPr>
        <p:spPr>
          <a:xfrm>
            <a:off x="3892923" y="846062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dirty="0" smtClean="0">
                <a:solidFill>
                  <a:srgbClr val="4F4F4F"/>
                </a:solidFill>
                <a:latin typeface="-apple-system"/>
              </a:rPr>
              <a:t>每个虚拟机中都运行着一个系统。安装不同系统的虚拟机可以在同一个服务器上运行。例如，一个</a:t>
            </a:r>
            <a:r>
              <a:rPr lang="en-US" altLang="zh-CN" dirty="0" smtClean="0">
                <a:solidFill>
                  <a:srgbClr val="4F4F4F"/>
                </a:solidFill>
                <a:latin typeface="-apple-system"/>
              </a:rPr>
              <a:t>Unix</a:t>
            </a:r>
            <a:r>
              <a:rPr lang="zh-CN" altLang="en-US" dirty="0" smtClean="0">
                <a:solidFill>
                  <a:srgbClr val="4F4F4F"/>
                </a:solidFill>
                <a:latin typeface="-apple-system"/>
              </a:rPr>
              <a:t>系统和</a:t>
            </a:r>
            <a:r>
              <a:rPr lang="en-US" altLang="zh-CN" dirty="0" smtClean="0">
                <a:solidFill>
                  <a:srgbClr val="4F4F4F"/>
                </a:solidFill>
                <a:latin typeface="-apple-system"/>
              </a:rPr>
              <a:t>Linux</a:t>
            </a:r>
            <a:r>
              <a:rPr lang="zh-CN" altLang="en-US" dirty="0" smtClean="0">
                <a:solidFill>
                  <a:srgbClr val="4F4F4F"/>
                </a:solidFill>
                <a:latin typeface="-apple-system"/>
              </a:rPr>
              <a:t>系统的虚拟机可以在同一个服务器上运行，并且每个虚拟机可以拥有一个比较大的容量。</a:t>
            </a:r>
            <a:endParaRPr lang="en-US" dirty="0"/>
          </a:p>
        </p:txBody>
      </p:sp>
      <p:sp>
        <p:nvSpPr>
          <p:cNvPr id="14" name="矩形 13"/>
          <p:cNvSpPr/>
          <p:nvPr/>
        </p:nvSpPr>
        <p:spPr>
          <a:xfrm>
            <a:off x="3892923" y="2856654"/>
            <a:ext cx="4572000" cy="196207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dirty="0" smtClean="0">
                <a:solidFill>
                  <a:srgbClr val="4F4F4F"/>
                </a:solidFill>
                <a:latin typeface="-apple-system"/>
              </a:rPr>
              <a:t>容器</a:t>
            </a:r>
            <a:r>
              <a:rPr lang="zh-CN" altLang="en-US" dirty="0">
                <a:solidFill>
                  <a:srgbClr val="4F4F4F"/>
                </a:solidFill>
                <a:latin typeface="-apple-system"/>
              </a:rPr>
              <a:t>位于硬件和操作系统的上方，这个操作系统可以是</a:t>
            </a:r>
            <a:r>
              <a:rPr lang="en-US" altLang="zh-CN" dirty="0">
                <a:solidFill>
                  <a:srgbClr val="4F4F4F"/>
                </a:solidFill>
                <a:latin typeface="-apple-system"/>
              </a:rPr>
              <a:t>Linux</a:t>
            </a:r>
            <a:r>
              <a:rPr lang="zh-CN" altLang="en-US" dirty="0">
                <a:solidFill>
                  <a:srgbClr val="4F4F4F"/>
                </a:solidFill>
                <a:latin typeface="-apple-system"/>
              </a:rPr>
              <a:t>，也可以是</a:t>
            </a:r>
            <a:r>
              <a:rPr lang="en-US" altLang="zh-CN" dirty="0">
                <a:solidFill>
                  <a:srgbClr val="4F4F4F"/>
                </a:solidFill>
                <a:latin typeface="-apple-system"/>
              </a:rPr>
              <a:t>Windows</a:t>
            </a:r>
            <a:r>
              <a:rPr lang="zh-CN" altLang="en-US" dirty="0">
                <a:solidFill>
                  <a:srgbClr val="4F4F4F"/>
                </a:solidFill>
                <a:latin typeface="-apple-system"/>
              </a:rPr>
              <a:t>。每个容器都共享主机操作系统的内核通常还包括文件的库。共享的组件是只能进行读取的，每个容器都可以通过特定的方法进行挂载写入。这就使得容器特别</a:t>
            </a:r>
            <a:r>
              <a:rPr lang="zh-CN" altLang="en-US" dirty="0" smtClean="0">
                <a:solidFill>
                  <a:srgbClr val="4F4F4F"/>
                </a:solidFill>
                <a:latin typeface="-apple-system"/>
              </a:rPr>
              <a:t>的“</a:t>
            </a:r>
            <a:r>
              <a:rPr lang="zh-CN" altLang="en-US" dirty="0">
                <a:solidFill>
                  <a:srgbClr val="4F4F4F"/>
                </a:solidFill>
                <a:latin typeface="-apple-system"/>
              </a:rPr>
              <a:t>轻</a:t>
            </a:r>
            <a:r>
              <a:rPr lang="zh-CN" altLang="en-US" dirty="0" smtClean="0">
                <a:solidFill>
                  <a:srgbClr val="4F4F4F"/>
                </a:solidFill>
                <a:latin typeface="-apple-system"/>
              </a:rPr>
              <a:t>”，</a:t>
            </a:r>
            <a:r>
              <a:rPr lang="zh-CN" altLang="en-US" dirty="0">
                <a:solidFill>
                  <a:srgbClr val="4F4F4F"/>
                </a:solidFill>
                <a:latin typeface="-apple-system"/>
              </a:rPr>
              <a:t>容器的大小一般以</a:t>
            </a:r>
            <a:r>
              <a:rPr lang="en-US" altLang="zh-CN" dirty="0">
                <a:solidFill>
                  <a:srgbClr val="4F4F4F"/>
                </a:solidFill>
                <a:latin typeface="-apple-system"/>
              </a:rPr>
              <a:t>M(</a:t>
            </a:r>
            <a:r>
              <a:rPr lang="zh-CN" altLang="en-US" dirty="0">
                <a:solidFill>
                  <a:srgbClr val="4F4F4F"/>
                </a:solidFill>
                <a:latin typeface="-apple-system"/>
              </a:rPr>
              <a:t>兆</a:t>
            </a:r>
            <a:r>
              <a:rPr lang="en-US" altLang="zh-CN" dirty="0">
                <a:solidFill>
                  <a:srgbClr val="4F4F4F"/>
                </a:solidFill>
                <a:latin typeface="-apple-system"/>
              </a:rPr>
              <a:t>)</a:t>
            </a:r>
            <a:r>
              <a:rPr lang="zh-CN" altLang="en-US" dirty="0">
                <a:solidFill>
                  <a:srgbClr val="4F4F4F"/>
                </a:solidFill>
                <a:latin typeface="-apple-system"/>
              </a:rPr>
              <a:t>为单位，只需要几分钟就可以启动完成，而虚拟机常常需要几分钟再能启动完成</a:t>
            </a:r>
            <a:r>
              <a:rPr lang="zh-CN" altLang="en-US" dirty="0" smtClean="0">
                <a:solidFill>
                  <a:srgbClr val="4F4F4F"/>
                </a:solidFill>
                <a:latin typeface="-apple-system"/>
              </a:rPr>
              <a:t>。</a:t>
            </a:r>
            <a:endParaRPr lang="zh-CN" altLang="en-US" dirty="0">
              <a:solidFill>
                <a:srgbClr val="4F4F4F"/>
              </a:solidFill>
              <a:latin typeface="-apple-system"/>
            </a:endParaRPr>
          </a:p>
          <a:p>
            <a:r>
              <a:rPr lang="zh-CN" altLang="en-US" dirty="0"/>
              <a:t/>
            </a:r>
            <a:br>
              <a:rPr lang="zh-CN" alt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960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/>
          <p:cNvSpPr txBox="1">
            <a:spLocks/>
          </p:cNvSpPr>
          <p:nvPr/>
        </p:nvSpPr>
        <p:spPr>
          <a:xfrm>
            <a:off x="240027" y="269451"/>
            <a:ext cx="7934155" cy="624168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defPPr>
              <a:defRPr lang="zh-CN"/>
            </a:defPPr>
            <a:lvl1pPr marL="0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722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444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9166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888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8610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8332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8053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7775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de-DE" altLang="zh-CN" b="1" dirty="0" err="1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itel 1"/>
          <p:cNvSpPr txBox="1">
            <a:spLocks/>
          </p:cNvSpPr>
          <p:nvPr/>
        </p:nvSpPr>
        <p:spPr>
          <a:xfrm>
            <a:off x="240027" y="269451"/>
            <a:ext cx="7934155" cy="624168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defPPr>
              <a:defRPr lang="zh-CN"/>
            </a:defPPr>
            <a:lvl1pPr marL="0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722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444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9166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888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8610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8332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8053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7775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启动参数（常用参数）</a:t>
            </a:r>
            <a:endParaRPr lang="de-DE" altLang="zh-CN" b="1" dirty="0" err="1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8" name="表格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7381488"/>
              </p:ext>
            </p:extLst>
          </p:nvPr>
        </p:nvGraphicFramePr>
        <p:xfrm>
          <a:off x="923780" y="1365325"/>
          <a:ext cx="6096000" cy="312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/>
                <a:gridCol w="3048000"/>
              </a:tblGrid>
              <a:tr h="233457">
                <a:tc>
                  <a:txBody>
                    <a:bodyPr/>
                    <a:lstStyle/>
                    <a:p>
                      <a:r>
                        <a:rPr lang="zh-CN" altLang="en-US" sz="1000" dirty="0" smtClean="0"/>
                        <a:t>参数（</a:t>
                      </a:r>
                      <a:r>
                        <a:rPr lang="en-US" altLang="zh-CN" sz="1000" dirty="0" smtClean="0"/>
                        <a:t>OPTIONS</a:t>
                      </a:r>
                      <a:r>
                        <a:rPr lang="zh-CN" altLang="en-US" sz="1000" dirty="0" smtClean="0"/>
                        <a:t>）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000" dirty="0" smtClean="0"/>
                        <a:t>说明</a:t>
                      </a:r>
                      <a:endParaRPr lang="en-US" sz="1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-d, --detach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000" dirty="0" smtClean="0"/>
                        <a:t>后台执行容器</a:t>
                      </a:r>
                      <a:endParaRPr lang="en-US" sz="1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-e, --</a:t>
                      </a:r>
                      <a:r>
                        <a:rPr lang="en-US" sz="1000" dirty="0" err="1" smtClean="0"/>
                        <a:t>env</a:t>
                      </a:r>
                      <a:r>
                        <a:rPr lang="en-US" sz="1000" dirty="0" smtClean="0"/>
                        <a:t> list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000" dirty="0" smtClean="0"/>
                        <a:t>配置容器的环境变量</a:t>
                      </a:r>
                      <a:endParaRPr lang="en-US" sz="1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-</a:t>
                      </a:r>
                      <a:r>
                        <a:rPr lang="en-US" sz="1000" dirty="0" err="1" smtClean="0"/>
                        <a:t>i</a:t>
                      </a:r>
                      <a:r>
                        <a:rPr lang="en-US" sz="1000" dirty="0" smtClean="0"/>
                        <a:t>, --interactive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000" dirty="0" smtClean="0"/>
                        <a:t>保持</a:t>
                      </a:r>
                      <a:r>
                        <a:rPr lang="en-US" altLang="zh-CN" sz="1000" dirty="0" err="1" smtClean="0"/>
                        <a:t>stdin</a:t>
                      </a:r>
                      <a:r>
                        <a:rPr lang="en-US" altLang="zh-CN" sz="1000" dirty="0" smtClean="0"/>
                        <a:t> (</a:t>
                      </a:r>
                      <a:r>
                        <a:rPr lang="zh-CN" altLang="en-US" sz="1000" dirty="0" smtClean="0"/>
                        <a:t>常与 </a:t>
                      </a:r>
                      <a:r>
                        <a:rPr lang="en-US" altLang="zh-CN" sz="1000" dirty="0" smtClean="0"/>
                        <a:t>–t</a:t>
                      </a:r>
                      <a:r>
                        <a:rPr lang="zh-CN" altLang="en-US" sz="1000" dirty="0" smtClean="0"/>
                        <a:t>一起使用进入容器</a:t>
                      </a:r>
                      <a:r>
                        <a:rPr lang="en-US" altLang="zh-CN" sz="1000" dirty="0" smtClean="0"/>
                        <a:t>)</a:t>
                      </a:r>
                      <a:endParaRPr lang="en-US" sz="1000" dirty="0"/>
                    </a:p>
                  </a:txBody>
                  <a:tcPr/>
                </a:tc>
              </a:tr>
              <a:tr h="234166"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--name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000" dirty="0" smtClean="0"/>
                        <a:t>容器名</a:t>
                      </a:r>
                      <a:endParaRPr lang="en-US" sz="1000" dirty="0"/>
                    </a:p>
                  </a:txBody>
                  <a:tcPr/>
                </a:tc>
              </a:tr>
              <a:tr h="232112"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--network string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000" dirty="0" smtClean="0"/>
                        <a:t>配置容器网络</a:t>
                      </a:r>
                      <a:endParaRPr lang="en-US" sz="1000" dirty="0"/>
                    </a:p>
                  </a:txBody>
                  <a:tcPr/>
                </a:tc>
              </a:tr>
              <a:tr h="216872"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-p, --publish list</a:t>
                      </a:r>
                    </a:p>
                    <a:p>
                      <a:r>
                        <a:rPr lang="en-US" sz="1000" dirty="0" smtClean="0"/>
                        <a:t>-P, --publish-all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000" dirty="0" smtClean="0"/>
                        <a:t>把容器端口映射到主机端口</a:t>
                      </a:r>
                      <a:endParaRPr lang="en-US" sz="1000" dirty="0"/>
                    </a:p>
                  </a:txBody>
                  <a:tcPr/>
                </a:tc>
              </a:tr>
              <a:tr h="235698"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-t, --</a:t>
                      </a:r>
                      <a:r>
                        <a:rPr lang="en-US" sz="1000" dirty="0" err="1" smtClean="0"/>
                        <a:t>tty</a:t>
                      </a:r>
                      <a:endParaRPr lang="en-US" sz="1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000" dirty="0" smtClean="0"/>
                        <a:t>为容器创建</a:t>
                      </a:r>
                      <a:r>
                        <a:rPr lang="en-US" altLang="zh-CN" sz="1000" dirty="0" err="1" smtClean="0"/>
                        <a:t>tty</a:t>
                      </a:r>
                      <a:endParaRPr lang="en-US" sz="1000" dirty="0"/>
                    </a:p>
                  </a:txBody>
                  <a:tcPr/>
                </a:tc>
              </a:tr>
              <a:tr h="235698"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-v, --volume list</a:t>
                      </a:r>
                    </a:p>
                    <a:p>
                      <a:r>
                        <a:rPr lang="en-US" sz="1000" dirty="0" smtClean="0"/>
                        <a:t>--volumes-from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000" dirty="0" smtClean="0"/>
                        <a:t>把挂载绑定到容器目录</a:t>
                      </a:r>
                      <a:endParaRPr lang="en-US" sz="1000" dirty="0"/>
                    </a:p>
                  </a:txBody>
                  <a:tcPr/>
                </a:tc>
              </a:tr>
              <a:tr h="235698"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……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矩形 8"/>
          <p:cNvSpPr/>
          <p:nvPr/>
        </p:nvSpPr>
        <p:spPr>
          <a:xfrm>
            <a:off x="923780" y="977406"/>
            <a:ext cx="4481163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Usage:	</a:t>
            </a:r>
            <a:r>
              <a:rPr lang="en-US" dirty="0" err="1"/>
              <a:t>docker</a:t>
            </a:r>
            <a:r>
              <a:rPr lang="en-US" dirty="0"/>
              <a:t> run [OPTIONS] IMAGE [COMMAND] [ARG...]</a:t>
            </a:r>
          </a:p>
        </p:txBody>
      </p:sp>
    </p:spTree>
    <p:extLst>
      <p:ext uri="{BB962C8B-B14F-4D97-AF65-F5344CB8AC3E}">
        <p14:creationId xmlns:p14="http://schemas.microsoft.com/office/powerpoint/2010/main" val="483969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/>
          <p:cNvSpPr txBox="1">
            <a:spLocks/>
          </p:cNvSpPr>
          <p:nvPr/>
        </p:nvSpPr>
        <p:spPr>
          <a:xfrm>
            <a:off x="240027" y="269451"/>
            <a:ext cx="7934155" cy="624168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defPPr>
              <a:defRPr lang="zh-CN"/>
            </a:defPPr>
            <a:lvl1pPr marL="0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722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444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9166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888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8610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8332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8053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7775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端口映射</a:t>
            </a:r>
            <a:endParaRPr lang="de-DE" altLang="zh-CN" b="1" dirty="0" err="1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74921" y="1311349"/>
            <a:ext cx="72514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docker</a:t>
            </a:r>
            <a:r>
              <a:rPr 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run -d --name tank -p 80:80 ${image}</a:t>
            </a:r>
          </a:p>
        </p:txBody>
      </p:sp>
    </p:spTree>
    <p:extLst>
      <p:ext uri="{BB962C8B-B14F-4D97-AF65-F5344CB8AC3E}">
        <p14:creationId xmlns:p14="http://schemas.microsoft.com/office/powerpoint/2010/main" val="3303356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/>
          <p:cNvSpPr txBox="1">
            <a:spLocks/>
          </p:cNvSpPr>
          <p:nvPr/>
        </p:nvSpPr>
        <p:spPr>
          <a:xfrm>
            <a:off x="240027" y="269451"/>
            <a:ext cx="7934155" cy="624168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defPPr>
              <a:defRPr lang="zh-CN"/>
            </a:defPPr>
            <a:lvl1pPr marL="0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722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444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9166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888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8610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8332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8053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7775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文件挂载</a:t>
            </a:r>
            <a:endParaRPr lang="de-DE" altLang="zh-CN" b="1" dirty="0" err="1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74921" y="1311349"/>
            <a:ext cx="75420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docker</a:t>
            </a:r>
            <a:r>
              <a:rPr 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sz="1200" dirty="0" err="1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cp</a:t>
            </a:r>
            <a:r>
              <a:rPr 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 tank:/</a:t>
            </a:r>
            <a:r>
              <a:rPr lang="en-US" sz="1200" dirty="0" err="1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etc</a:t>
            </a:r>
            <a:r>
              <a:rPr 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en-US" sz="1200" dirty="0" err="1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nginx</a:t>
            </a:r>
            <a:r>
              <a:rPr 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en-US" sz="1200" dirty="0" err="1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conf.d</a:t>
            </a:r>
            <a:r>
              <a:rPr 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en-US" sz="1200" dirty="0" err="1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default.conf</a:t>
            </a:r>
            <a:r>
              <a:rPr 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 ./</a:t>
            </a:r>
          </a:p>
          <a:p>
            <a:endParaRPr lang="en-US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en-US" sz="12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docker</a:t>
            </a:r>
            <a:r>
              <a:rPr 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run -d --name </a:t>
            </a:r>
            <a:r>
              <a:rPr 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tank1 </a:t>
            </a:r>
            <a:r>
              <a:rPr 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-p </a:t>
            </a:r>
            <a:r>
              <a:rPr 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8081:8080 </a:t>
            </a:r>
            <a:r>
              <a:rPr 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-v $PWD/</a:t>
            </a:r>
            <a:r>
              <a:rPr lang="en-US" sz="12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default.conf</a:t>
            </a:r>
            <a:r>
              <a:rPr 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:/</a:t>
            </a:r>
            <a:r>
              <a:rPr lang="en-US" sz="12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etc</a:t>
            </a:r>
            <a:r>
              <a:rPr 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en-US" sz="12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nginx</a:t>
            </a:r>
            <a:r>
              <a:rPr 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en-US" sz="12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conf.d</a:t>
            </a:r>
            <a:r>
              <a:rPr 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en-US" sz="12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default.conf</a:t>
            </a:r>
            <a:r>
              <a:rPr 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${image}</a:t>
            </a:r>
            <a:endParaRPr lang="en-US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38502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3223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 2">
      <a:dk1>
        <a:srgbClr val="AE0D35"/>
      </a:dk1>
      <a:lt1>
        <a:srgbClr val="EA0028"/>
      </a:lt1>
      <a:dk2>
        <a:srgbClr val="E5005E"/>
      </a:dk2>
      <a:lt2>
        <a:srgbClr val="F4A000"/>
      </a:lt2>
      <a:accent1>
        <a:srgbClr val="FBE500"/>
      </a:accent1>
      <a:accent2>
        <a:srgbClr val="232323"/>
      </a:accent2>
      <a:accent3>
        <a:srgbClr val="666666"/>
      </a:accent3>
      <a:accent4>
        <a:srgbClr val="919191"/>
      </a:accent4>
      <a:accent5>
        <a:srgbClr val="C4C4C4"/>
      </a:accent5>
      <a:accent6>
        <a:srgbClr val="C4C4C4"/>
      </a:accent6>
      <a:hlink>
        <a:srgbClr val="EBE2DA"/>
      </a:hlink>
      <a:folHlink>
        <a:srgbClr val="F0F8FE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EA002F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defRPr dirty="0">
            <a:solidFill>
              <a:srgbClr val="1D1D1B"/>
            </a:solidFill>
            <a:latin typeface="Microsoft YaHei" panose="020B0503020204020204" pitchFamily="34" charset="-122"/>
            <a:ea typeface="Microsoft YaHei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5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EA002F"/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defRPr sz="1200" dirty="0">
            <a:latin typeface="Microsoft YaHei" panose="020B0503020204020204" pitchFamily="34" charset="-122"/>
            <a:ea typeface="Microsoft YaHei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4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Custom Design">
  <a:themeElements>
    <a:clrScheme name="HW">
      <a:dk1>
        <a:srgbClr val="CF202F"/>
      </a:dk1>
      <a:lt1>
        <a:srgbClr val="F7991C"/>
      </a:lt1>
      <a:dk2>
        <a:srgbClr val="EC1567"/>
      </a:dk2>
      <a:lt2>
        <a:srgbClr val="AB1C3E"/>
      </a:lt2>
      <a:accent1>
        <a:srgbClr val="63322F"/>
      </a:accent1>
      <a:accent2>
        <a:srgbClr val="FBE109"/>
      </a:accent2>
      <a:accent3>
        <a:srgbClr val="F47F74"/>
      </a:accent3>
      <a:accent4>
        <a:srgbClr val="7BCCBE"/>
      </a:accent4>
      <a:accent5>
        <a:srgbClr val="83C886"/>
      </a:accent5>
      <a:accent6>
        <a:srgbClr val="FFF7DA"/>
      </a:accent6>
      <a:hlink>
        <a:srgbClr val="EBE2DA"/>
      </a:hlink>
      <a:folHlink>
        <a:srgbClr val="F0F8FE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6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EA002F"/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defRPr sz="1200" dirty="0">
            <a:latin typeface="Microsoft YaHei" panose="020B0503020204020204" pitchFamily="34" charset="-122"/>
            <a:ea typeface="Microsoft YaHei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18352</TotalTime>
  <Words>329</Words>
  <Application>Microsoft Office PowerPoint</Application>
  <PresentationFormat>全屏显示(16:9)</PresentationFormat>
  <Paragraphs>47</Paragraphs>
  <Slides>8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5</vt:i4>
      </vt:variant>
      <vt:variant>
        <vt:lpstr>幻灯片标题</vt:lpstr>
      </vt:variant>
      <vt:variant>
        <vt:i4>8</vt:i4>
      </vt:variant>
    </vt:vector>
  </HeadingPairs>
  <TitlesOfParts>
    <vt:vector size="20" baseType="lpstr">
      <vt:lpstr>-apple-system</vt:lpstr>
      <vt:lpstr>等线</vt:lpstr>
      <vt:lpstr>黑体</vt:lpstr>
      <vt:lpstr>Microsoft YaHei</vt:lpstr>
      <vt:lpstr>Microsoft YaHei</vt:lpstr>
      <vt:lpstr>Arial</vt:lpstr>
      <vt:lpstr>Calibri</vt:lpstr>
      <vt:lpstr>Office Theme</vt:lpstr>
      <vt:lpstr>5_Custom Design</vt:lpstr>
      <vt:lpstr>4_Custom Design</vt:lpstr>
      <vt:lpstr>2_Custom Design</vt:lpstr>
      <vt:lpstr>6_Custom Design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Maojie (Jie, PaaS)</cp:lastModifiedBy>
  <cp:revision>648</cp:revision>
  <dcterms:created xsi:type="dcterms:W3CDTF">2018-06-21T13:34:14Z</dcterms:created>
  <dcterms:modified xsi:type="dcterms:W3CDTF">2018-11-06T12:24:17Z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2015_ms_pID_725343">
    <vt:lpwstr>(3)YLnDuektA18merjpwooaBRJI/mqzFRLVKJqLtK12k1m8Uxys4lFZu6LLIJ7gHjxftX4gJVrP
o+QsNxvWcZYfszOeQF899i36u7OUW+NiPfIhkszDd+KxdgLL2F6/NACzWt/oIY+FC70s8jhw
FLeEaiL9nVT1ArtNzGtqtU4dxfQC5F8r7G8qyLyzR0vBF1qLf3khpy80vPEOevGWztcexunx
F8BhljptJoYOCh5iMJ</vt:lpwstr>
  </property>
  <property fmtid="{D5CDD505-2E9C-101B-9397-08002B2CF9AE}" pid="3" name="_2015_ms_pID_7253431">
    <vt:lpwstr>nSyaTajPuG01ZwvyeyKCtEPrIPvUL3gbDXQM43rfUY10qyqJyJbgkj
4Gw6xuA3Cbh9upGHEsMSlcxqM7ZWrmlbkRzw7nys2ZxOloqvPVQwkaLJqHgPgAg3YhKsB8gp
4lnRJ2IvjUrI3czRuH6fV+EehccXCTVTMmfpaackfTQobnaaDbxTRYaWcRxqgToiS3ji4hAh
Z0Hnqq64RPmsAwEUmkiWN51EaKycgDU3ZMkn</vt:lpwstr>
  </property>
  <property fmtid="{D5CDD505-2E9C-101B-9397-08002B2CF9AE}" pid="4" name="_2015_ms_pID_7253432">
    <vt:lpwstr>IjSObd/PI6OoTS1fu8uHEio=</vt:lpwstr>
  </property>
  <property fmtid="{D5CDD505-2E9C-101B-9397-08002B2CF9AE}" pid="5" name="_readonly">
    <vt:lpwstr/>
  </property>
  <property fmtid="{D5CDD505-2E9C-101B-9397-08002B2CF9AE}" pid="6" name="_change">
    <vt:lpwstr/>
  </property>
  <property fmtid="{D5CDD505-2E9C-101B-9397-08002B2CF9AE}" pid="7" name="_full-control">
    <vt:lpwstr/>
  </property>
  <property fmtid="{D5CDD505-2E9C-101B-9397-08002B2CF9AE}" pid="8" name="sflag">
    <vt:lpwstr>1540966159</vt:lpwstr>
  </property>
</Properties>
</file>

<file path=docProps/thumbnail.jpeg>
</file>